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embeddedFontLst>
    <p:embeddedFont>
      <p:font typeface="Proxima Nova"/>
      <p:bold r:id="rId16"/>
      <p:boldItalic r:id="rId17"/>
    </p:embeddedFont>
    <p:embeddedFont>
      <p:font typeface="Nuni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2" roundtripDataSignature="AMtx7miJfZEZ1hWlYt/W1kkXW2JjO6wAz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boldItalic.fntdata"/><Relationship Id="rId16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.fntdata"/><Relationship Id="rId6" Type="http://schemas.openxmlformats.org/officeDocument/2006/relationships/slide" Target="slides/slide1.xml"/><Relationship Id="rId18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jpg>
</file>

<file path=ppt/media/image11.jpg>
</file>

<file path=ppt/media/image12.jpg>
</file>

<file path=ppt/media/image2.png>
</file>

<file path=ppt/media/image4.png>
</file>

<file path=ppt/media/image5.jpg>
</file>

<file path=ppt/media/image6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2.png"/><Relationship Id="rId5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BEB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2087704"/>
            <a:ext cx="18288000" cy="5881330"/>
          </a:xfrm>
          <a:custGeom>
            <a:rect b="b" l="l" r="r" t="t"/>
            <a:pathLst>
              <a:path extrusionOk="0" h="5881330" w="18288000">
                <a:moveTo>
                  <a:pt x="0" y="0"/>
                </a:moveTo>
                <a:lnTo>
                  <a:pt x="18288000" y="0"/>
                </a:lnTo>
                <a:lnTo>
                  <a:pt x="18288000" y="5881329"/>
                </a:lnTo>
                <a:lnTo>
                  <a:pt x="0" y="58813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 b="-38340" l="0" r="0" t="-46799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-2057400" y="-1258963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-1702233" y="-903796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16230600" y="720090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16585767" y="7556067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9" name="Google Shape;89;p1"/>
          <p:cNvGrpSpPr/>
          <p:nvPr/>
        </p:nvGrpSpPr>
        <p:grpSpPr>
          <a:xfrm>
            <a:off x="12319137" y="9258300"/>
            <a:ext cx="3911463" cy="3911463"/>
            <a:chOff x="0" y="0"/>
            <a:chExt cx="812800" cy="812800"/>
          </a:xfrm>
        </p:grpSpPr>
        <p:sp>
          <p:nvSpPr>
            <p:cNvPr id="90" name="Google Shape;90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1C8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"/>
          <p:cNvSpPr/>
          <p:nvPr/>
        </p:nvSpPr>
        <p:spPr>
          <a:xfrm>
            <a:off x="16998733" y="7969033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/>
          <p:nvPr/>
        </p:nvSpPr>
        <p:spPr>
          <a:xfrm>
            <a:off x="-1289267" y="-490830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" name="Google Shape;94;p1"/>
          <p:cNvGrpSpPr/>
          <p:nvPr/>
        </p:nvGrpSpPr>
        <p:grpSpPr>
          <a:xfrm>
            <a:off x="2129385" y="-2859528"/>
            <a:ext cx="3911463" cy="3911463"/>
            <a:chOff x="0" y="0"/>
            <a:chExt cx="812800" cy="812800"/>
          </a:xfrm>
        </p:grpSpPr>
        <p:sp>
          <p:nvSpPr>
            <p:cNvPr id="95" name="Google Shape;95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D95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p1"/>
          <p:cNvGrpSpPr/>
          <p:nvPr/>
        </p:nvGrpSpPr>
        <p:grpSpPr>
          <a:xfrm>
            <a:off x="1838093" y="4998839"/>
            <a:ext cx="14542975" cy="1168635"/>
            <a:chOff x="0" y="-38100"/>
            <a:chExt cx="3830249" cy="307789"/>
          </a:xfrm>
        </p:grpSpPr>
        <p:sp>
          <p:nvSpPr>
            <p:cNvPr id="98" name="Google Shape;98;p1"/>
            <p:cNvSpPr/>
            <p:nvPr/>
          </p:nvSpPr>
          <p:spPr>
            <a:xfrm>
              <a:off x="0" y="0"/>
              <a:ext cx="3830249" cy="269689"/>
            </a:xfrm>
            <a:custGeom>
              <a:rect b="b" l="l" r="r" t="t"/>
              <a:pathLst>
                <a:path extrusionOk="0" h="269689" w="3830249">
                  <a:moveTo>
                    <a:pt x="27150" y="0"/>
                  </a:moveTo>
                  <a:lnTo>
                    <a:pt x="3803099" y="0"/>
                  </a:lnTo>
                  <a:cubicBezTo>
                    <a:pt x="3810300" y="0"/>
                    <a:pt x="3817205" y="2860"/>
                    <a:pt x="3822297" y="7952"/>
                  </a:cubicBezTo>
                  <a:cubicBezTo>
                    <a:pt x="3827388" y="13044"/>
                    <a:pt x="3830249" y="19949"/>
                    <a:pt x="3830249" y="27150"/>
                  </a:cubicBezTo>
                  <a:lnTo>
                    <a:pt x="3830249" y="242539"/>
                  </a:lnTo>
                  <a:cubicBezTo>
                    <a:pt x="3830249" y="257533"/>
                    <a:pt x="3818093" y="269689"/>
                    <a:pt x="3803099" y="269689"/>
                  </a:cubicBezTo>
                  <a:lnTo>
                    <a:pt x="27150" y="269689"/>
                  </a:lnTo>
                  <a:cubicBezTo>
                    <a:pt x="19949" y="269689"/>
                    <a:pt x="13044" y="266828"/>
                    <a:pt x="7952" y="261737"/>
                  </a:cubicBezTo>
                  <a:cubicBezTo>
                    <a:pt x="2860" y="256645"/>
                    <a:pt x="0" y="249740"/>
                    <a:pt x="0" y="242539"/>
                  </a:cubicBezTo>
                  <a:lnTo>
                    <a:pt x="0" y="27150"/>
                  </a:lnTo>
                  <a:cubicBezTo>
                    <a:pt x="0" y="19949"/>
                    <a:pt x="2860" y="13044"/>
                    <a:pt x="7952" y="7952"/>
                  </a:cubicBezTo>
                  <a:cubicBezTo>
                    <a:pt x="13044" y="2860"/>
                    <a:pt x="19949" y="0"/>
                    <a:pt x="2715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47464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"/>
            <p:cNvSpPr txBox="1"/>
            <p:nvPr/>
          </p:nvSpPr>
          <p:spPr>
            <a:xfrm>
              <a:off x="0" y="-38100"/>
              <a:ext cx="3830249" cy="3077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" name="Google Shape;100;p1"/>
          <p:cNvSpPr txBox="1"/>
          <p:nvPr/>
        </p:nvSpPr>
        <p:spPr>
          <a:xfrm>
            <a:off x="2129385" y="1460641"/>
            <a:ext cx="14611814" cy="1120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 u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CRACK DETECTION  USING A CNN </a:t>
            </a:r>
            <a:endParaRPr/>
          </a:p>
        </p:txBody>
      </p:sp>
      <p:sp>
        <p:nvSpPr>
          <p:cNvPr id="101" name="Google Shape;101;p1"/>
          <p:cNvSpPr txBox="1"/>
          <p:nvPr/>
        </p:nvSpPr>
        <p:spPr>
          <a:xfrm>
            <a:off x="3857513" y="5420537"/>
            <a:ext cx="14570714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Mitsis Alexandros Dimopoulos Alexandros Tamvakis Georgios-Emmanouil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BEB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0"/>
          <p:cNvSpPr/>
          <p:nvPr/>
        </p:nvSpPr>
        <p:spPr>
          <a:xfrm>
            <a:off x="7441767" y="7283945"/>
            <a:ext cx="18288000" cy="2989873"/>
          </a:xfrm>
          <a:custGeom>
            <a:rect b="b" l="l" r="r" t="t"/>
            <a:pathLst>
              <a:path extrusionOk="0" h="2989873" w="11587605">
                <a:moveTo>
                  <a:pt x="0" y="0"/>
                </a:moveTo>
                <a:lnTo>
                  <a:pt x="11587605" y="0"/>
                </a:lnTo>
                <a:lnTo>
                  <a:pt x="11587605" y="2989872"/>
                </a:lnTo>
                <a:lnTo>
                  <a:pt x="0" y="29898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 b="-120980" l="-28071" r="-29747" t="-143198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10"/>
          <p:cNvSpPr/>
          <p:nvPr/>
        </p:nvSpPr>
        <p:spPr>
          <a:xfrm>
            <a:off x="-2057400" y="-1258963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10"/>
          <p:cNvSpPr/>
          <p:nvPr/>
        </p:nvSpPr>
        <p:spPr>
          <a:xfrm>
            <a:off x="-1702233" y="-903796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10"/>
          <p:cNvSpPr/>
          <p:nvPr/>
        </p:nvSpPr>
        <p:spPr>
          <a:xfrm>
            <a:off x="16230600" y="720090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0"/>
          <p:cNvSpPr/>
          <p:nvPr/>
        </p:nvSpPr>
        <p:spPr>
          <a:xfrm>
            <a:off x="16585767" y="7556067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9" name="Google Shape;299;p10"/>
          <p:cNvGrpSpPr/>
          <p:nvPr/>
        </p:nvGrpSpPr>
        <p:grpSpPr>
          <a:xfrm>
            <a:off x="12319137" y="9258300"/>
            <a:ext cx="3911463" cy="3911463"/>
            <a:chOff x="0" y="0"/>
            <a:chExt cx="812800" cy="812800"/>
          </a:xfrm>
        </p:grpSpPr>
        <p:sp>
          <p:nvSpPr>
            <p:cNvPr id="300" name="Google Shape;300;p1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10"/>
          <p:cNvSpPr/>
          <p:nvPr/>
        </p:nvSpPr>
        <p:spPr>
          <a:xfrm>
            <a:off x="16998733" y="7969033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10"/>
          <p:cNvSpPr/>
          <p:nvPr/>
        </p:nvSpPr>
        <p:spPr>
          <a:xfrm>
            <a:off x="-1289267" y="-490830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4" name="Google Shape;304;p10"/>
          <p:cNvGrpSpPr/>
          <p:nvPr/>
        </p:nvGrpSpPr>
        <p:grpSpPr>
          <a:xfrm>
            <a:off x="2129385" y="-2859528"/>
            <a:ext cx="3911463" cy="3911463"/>
            <a:chOff x="0" y="0"/>
            <a:chExt cx="812800" cy="812800"/>
          </a:xfrm>
        </p:grpSpPr>
        <p:sp>
          <p:nvSpPr>
            <p:cNvPr id="305" name="Google Shape;305;p1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7" name="Google Shape;307;p10"/>
          <p:cNvSpPr/>
          <p:nvPr/>
        </p:nvSpPr>
        <p:spPr>
          <a:xfrm>
            <a:off x="-8153400" y="4152900"/>
            <a:ext cx="18288000" cy="3131045"/>
          </a:xfrm>
          <a:custGeom>
            <a:rect b="b" l="l" r="r" t="t"/>
            <a:pathLst>
              <a:path extrusionOk="0" h="2989873" w="11587605">
                <a:moveTo>
                  <a:pt x="0" y="0"/>
                </a:moveTo>
                <a:lnTo>
                  <a:pt x="11587605" y="0"/>
                </a:lnTo>
                <a:lnTo>
                  <a:pt x="11587605" y="2989872"/>
                </a:lnTo>
                <a:lnTo>
                  <a:pt x="0" y="29898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 b="-120980" l="-28071" r="-29747" t="-143198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10"/>
          <p:cNvSpPr txBox="1"/>
          <p:nvPr/>
        </p:nvSpPr>
        <p:spPr>
          <a:xfrm>
            <a:off x="4013131" y="3908425"/>
            <a:ext cx="10261737" cy="22225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999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BEB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/>
          <p:nvPr/>
        </p:nvSpPr>
        <p:spPr>
          <a:xfrm>
            <a:off x="0" y="2855825"/>
            <a:ext cx="18699480" cy="3146512"/>
          </a:xfrm>
          <a:custGeom>
            <a:rect b="b" l="l" r="r" t="t"/>
            <a:pathLst>
              <a:path extrusionOk="0" h="5881330" w="18288000">
                <a:moveTo>
                  <a:pt x="0" y="0"/>
                </a:moveTo>
                <a:lnTo>
                  <a:pt x="18288000" y="0"/>
                </a:lnTo>
                <a:lnTo>
                  <a:pt x="18288000" y="5881329"/>
                </a:lnTo>
                <a:lnTo>
                  <a:pt x="0" y="58813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 b="-38340" l="0" r="0" t="-46799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-2057400" y="-1258963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-1702233" y="-903796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"/>
          <p:cNvSpPr/>
          <p:nvPr/>
        </p:nvSpPr>
        <p:spPr>
          <a:xfrm>
            <a:off x="16230600" y="720090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16585767" y="7556067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" name="Google Shape;111;p2"/>
          <p:cNvGrpSpPr/>
          <p:nvPr/>
        </p:nvGrpSpPr>
        <p:grpSpPr>
          <a:xfrm>
            <a:off x="12319137" y="9258300"/>
            <a:ext cx="3911463" cy="3911463"/>
            <a:chOff x="0" y="0"/>
            <a:chExt cx="812800" cy="812800"/>
          </a:xfrm>
        </p:grpSpPr>
        <p:sp>
          <p:nvSpPr>
            <p:cNvPr id="112" name="Google Shape;112;p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1C8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Google Shape;114;p2"/>
          <p:cNvSpPr/>
          <p:nvPr/>
        </p:nvSpPr>
        <p:spPr>
          <a:xfrm>
            <a:off x="16998733" y="7969033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-1289267" y="-490830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6" name="Google Shape;116;p2"/>
          <p:cNvGrpSpPr/>
          <p:nvPr/>
        </p:nvGrpSpPr>
        <p:grpSpPr>
          <a:xfrm>
            <a:off x="2129385" y="-2859528"/>
            <a:ext cx="3911463" cy="3911463"/>
            <a:chOff x="0" y="0"/>
            <a:chExt cx="812800" cy="812800"/>
          </a:xfrm>
        </p:grpSpPr>
        <p:sp>
          <p:nvSpPr>
            <p:cNvPr id="117" name="Google Shape;117;p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D95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" name="Google Shape;119;p2"/>
          <p:cNvSpPr txBox="1"/>
          <p:nvPr/>
        </p:nvSpPr>
        <p:spPr>
          <a:xfrm>
            <a:off x="2129385" y="1460641"/>
            <a:ext cx="14611814" cy="10611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 u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 FEW WORDS ABOUT SDNET2018</a:t>
            </a:r>
            <a:endParaRPr/>
          </a:p>
        </p:txBody>
      </p:sp>
      <p:sp>
        <p:nvSpPr>
          <p:cNvPr id="120" name="Google Shape;120;p2"/>
          <p:cNvSpPr txBox="1"/>
          <p:nvPr/>
        </p:nvSpPr>
        <p:spPr>
          <a:xfrm>
            <a:off x="2428019" y="3116286"/>
            <a:ext cx="14570714" cy="17904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4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SDNET2018 is a large, annotated image dataset designed for training and evaluating artificial intelligence algorithms for concrete crack detection. It contains over 56,000 RGB images of cracked and non-cracked concrete bridge decks, walls, and pavements, with crack widths ranging from 0.06 mm to 25 mm.</a:t>
            </a:r>
            <a:endParaRPr sz="2499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BEB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/>
          <p:nvPr/>
        </p:nvSpPr>
        <p:spPr>
          <a:xfrm>
            <a:off x="4117773" y="1310260"/>
            <a:ext cx="9369627" cy="1061124"/>
          </a:xfrm>
          <a:custGeom>
            <a:rect b="b" l="l" r="r" t="t"/>
            <a:pathLst>
              <a:path extrusionOk="0" h="1028700" w="6771425">
                <a:moveTo>
                  <a:pt x="0" y="0"/>
                </a:moveTo>
                <a:lnTo>
                  <a:pt x="6771425" y="0"/>
                </a:lnTo>
                <a:lnTo>
                  <a:pt x="677142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 b="-99510" l="0" r="0" t="-1923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3"/>
          <p:cNvSpPr/>
          <p:nvPr/>
        </p:nvSpPr>
        <p:spPr>
          <a:xfrm>
            <a:off x="-2057400" y="-1258963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3"/>
          <p:cNvSpPr/>
          <p:nvPr/>
        </p:nvSpPr>
        <p:spPr>
          <a:xfrm>
            <a:off x="-1702233" y="-903796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3"/>
          <p:cNvSpPr txBox="1"/>
          <p:nvPr/>
        </p:nvSpPr>
        <p:spPr>
          <a:xfrm>
            <a:off x="3910944" y="1238141"/>
            <a:ext cx="9783284" cy="10611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PROJECT OVERVIEW</a:t>
            </a:r>
            <a:endParaRPr/>
          </a:p>
        </p:txBody>
      </p:sp>
      <p:sp>
        <p:nvSpPr>
          <p:cNvPr id="129" name="Google Shape;129;p3"/>
          <p:cNvSpPr txBox="1"/>
          <p:nvPr/>
        </p:nvSpPr>
        <p:spPr>
          <a:xfrm>
            <a:off x="3248879" y="3747770"/>
            <a:ext cx="5568902" cy="4443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1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Raw image acquisition from Bridge Decks, Pavements &amp; Walls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Standardized preprocessing.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Class Imbalance handle.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Csv reproduction.</a:t>
            </a:r>
            <a:endParaRPr/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99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99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0" name="Google Shape;130;p3"/>
          <p:cNvSpPr/>
          <p:nvPr/>
        </p:nvSpPr>
        <p:spPr>
          <a:xfrm>
            <a:off x="16230600" y="720090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"/>
          <p:cNvSpPr/>
          <p:nvPr/>
        </p:nvSpPr>
        <p:spPr>
          <a:xfrm>
            <a:off x="16585767" y="7556067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2" name="Google Shape;132;p3"/>
          <p:cNvGrpSpPr/>
          <p:nvPr/>
        </p:nvGrpSpPr>
        <p:grpSpPr>
          <a:xfrm>
            <a:off x="12319137" y="9258300"/>
            <a:ext cx="3911463" cy="3911463"/>
            <a:chOff x="0" y="0"/>
            <a:chExt cx="812800" cy="812800"/>
          </a:xfrm>
        </p:grpSpPr>
        <p:sp>
          <p:nvSpPr>
            <p:cNvPr id="133" name="Google Shape;133;p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5" name="Google Shape;135;p3"/>
          <p:cNvSpPr/>
          <p:nvPr/>
        </p:nvSpPr>
        <p:spPr>
          <a:xfrm>
            <a:off x="16998733" y="7969033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3"/>
          <p:cNvSpPr/>
          <p:nvPr/>
        </p:nvSpPr>
        <p:spPr>
          <a:xfrm>
            <a:off x="-1289267" y="-490830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7" name="Google Shape;137;p3"/>
          <p:cNvGrpSpPr/>
          <p:nvPr/>
        </p:nvGrpSpPr>
        <p:grpSpPr>
          <a:xfrm>
            <a:off x="2129385" y="-2859528"/>
            <a:ext cx="3911463" cy="3911463"/>
            <a:chOff x="0" y="0"/>
            <a:chExt cx="812800" cy="812800"/>
          </a:xfrm>
        </p:grpSpPr>
        <p:sp>
          <p:nvSpPr>
            <p:cNvPr id="138" name="Google Shape;138;p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oogle Shape;140;p3"/>
          <p:cNvGrpSpPr/>
          <p:nvPr/>
        </p:nvGrpSpPr>
        <p:grpSpPr>
          <a:xfrm>
            <a:off x="2377149" y="3804920"/>
            <a:ext cx="840118" cy="840118"/>
            <a:chOff x="0" y="0"/>
            <a:chExt cx="812800" cy="812800"/>
          </a:xfrm>
        </p:grpSpPr>
        <p:sp>
          <p:nvSpPr>
            <p:cNvPr id="141" name="Google Shape;141;p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" name="Google Shape;143;p3"/>
          <p:cNvGrpSpPr/>
          <p:nvPr/>
        </p:nvGrpSpPr>
        <p:grpSpPr>
          <a:xfrm>
            <a:off x="9856006" y="3804920"/>
            <a:ext cx="840118" cy="840118"/>
            <a:chOff x="0" y="0"/>
            <a:chExt cx="812800" cy="812800"/>
          </a:xfrm>
        </p:grpSpPr>
        <p:sp>
          <p:nvSpPr>
            <p:cNvPr id="144" name="Google Shape;144;p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6" name="Google Shape;146;p3"/>
          <p:cNvSpPr txBox="1"/>
          <p:nvPr/>
        </p:nvSpPr>
        <p:spPr>
          <a:xfrm>
            <a:off x="2427284" y="3955739"/>
            <a:ext cx="739848" cy="481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01</a:t>
            </a:r>
            <a:endParaRPr/>
          </a:p>
        </p:txBody>
      </p:sp>
      <p:sp>
        <p:nvSpPr>
          <p:cNvPr id="147" name="Google Shape;147;p3"/>
          <p:cNvSpPr txBox="1"/>
          <p:nvPr/>
        </p:nvSpPr>
        <p:spPr>
          <a:xfrm>
            <a:off x="9906141" y="3955739"/>
            <a:ext cx="739848" cy="481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02</a:t>
            </a:r>
            <a:endParaRPr/>
          </a:p>
        </p:txBody>
      </p:sp>
      <p:sp>
        <p:nvSpPr>
          <p:cNvPr id="148" name="Google Shape;148;p3"/>
          <p:cNvSpPr txBox="1"/>
          <p:nvPr/>
        </p:nvSpPr>
        <p:spPr>
          <a:xfrm>
            <a:off x="10969912" y="4167829"/>
            <a:ext cx="4986899" cy="2957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Dataloading pipeline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Batch Size of 32 img &amp; shuffle on training.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Shallow CNN model 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Transfer learning from Resnet18 model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DCDB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"/>
          <p:cNvSpPr/>
          <p:nvPr/>
        </p:nvSpPr>
        <p:spPr>
          <a:xfrm>
            <a:off x="3607234" y="1360629"/>
            <a:ext cx="12256668" cy="1028700"/>
          </a:xfrm>
          <a:custGeom>
            <a:rect b="b" l="l" r="r" t="t"/>
            <a:pathLst>
              <a:path extrusionOk="0" h="1028700" w="11875699">
                <a:moveTo>
                  <a:pt x="0" y="0"/>
                </a:moveTo>
                <a:lnTo>
                  <a:pt x="11875699" y="0"/>
                </a:lnTo>
                <a:lnTo>
                  <a:pt x="11875699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 b="-212206" l="0" r="0" t="-375079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4"/>
          <p:cNvSpPr/>
          <p:nvPr/>
        </p:nvSpPr>
        <p:spPr>
          <a:xfrm>
            <a:off x="-2057400" y="-1258963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4"/>
          <p:cNvSpPr/>
          <p:nvPr/>
        </p:nvSpPr>
        <p:spPr>
          <a:xfrm>
            <a:off x="-1702233" y="-903796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4"/>
          <p:cNvSpPr/>
          <p:nvPr/>
        </p:nvSpPr>
        <p:spPr>
          <a:xfrm>
            <a:off x="8810738" y="3332239"/>
            <a:ext cx="8187995" cy="5926061"/>
          </a:xfrm>
          <a:custGeom>
            <a:rect b="b" l="l" r="r" t="t"/>
            <a:pathLst>
              <a:path extrusionOk="0" h="5926061" w="8187995">
                <a:moveTo>
                  <a:pt x="0" y="0"/>
                </a:moveTo>
                <a:lnTo>
                  <a:pt x="8187995" y="0"/>
                </a:lnTo>
                <a:lnTo>
                  <a:pt x="8187995" y="5926061"/>
                </a:lnTo>
                <a:lnTo>
                  <a:pt x="0" y="59260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78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4"/>
          <p:cNvSpPr/>
          <p:nvPr/>
        </p:nvSpPr>
        <p:spPr>
          <a:xfrm>
            <a:off x="16230600" y="720090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4"/>
          <p:cNvSpPr/>
          <p:nvPr/>
        </p:nvSpPr>
        <p:spPr>
          <a:xfrm>
            <a:off x="16585767" y="7556067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9" name="Google Shape;159;p4"/>
          <p:cNvGrpSpPr/>
          <p:nvPr/>
        </p:nvGrpSpPr>
        <p:grpSpPr>
          <a:xfrm>
            <a:off x="12319137" y="9258300"/>
            <a:ext cx="3911463" cy="3911463"/>
            <a:chOff x="0" y="0"/>
            <a:chExt cx="812800" cy="812800"/>
          </a:xfrm>
        </p:grpSpPr>
        <p:sp>
          <p:nvSpPr>
            <p:cNvPr id="160" name="Google Shape;160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4"/>
          <p:cNvSpPr/>
          <p:nvPr/>
        </p:nvSpPr>
        <p:spPr>
          <a:xfrm>
            <a:off x="16998733" y="7969033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4"/>
          <p:cNvSpPr/>
          <p:nvPr/>
        </p:nvSpPr>
        <p:spPr>
          <a:xfrm>
            <a:off x="-1289267" y="-490830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4" name="Google Shape;164;p4"/>
          <p:cNvGrpSpPr/>
          <p:nvPr/>
        </p:nvGrpSpPr>
        <p:grpSpPr>
          <a:xfrm>
            <a:off x="2129385" y="-2859528"/>
            <a:ext cx="3911463" cy="3911463"/>
            <a:chOff x="0" y="0"/>
            <a:chExt cx="812800" cy="812800"/>
          </a:xfrm>
        </p:grpSpPr>
        <p:sp>
          <p:nvSpPr>
            <p:cNvPr id="165" name="Google Shape;165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7" name="Google Shape;167;p4"/>
          <p:cNvSpPr txBox="1"/>
          <p:nvPr/>
        </p:nvSpPr>
        <p:spPr>
          <a:xfrm>
            <a:off x="1028700" y="1268554"/>
            <a:ext cx="17556325" cy="1120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DATA PREPARATION PIPELINE</a:t>
            </a:r>
            <a:endParaRPr/>
          </a:p>
        </p:txBody>
      </p:sp>
      <p:sp>
        <p:nvSpPr>
          <p:cNvPr id="168" name="Google Shape;168;p4"/>
          <p:cNvSpPr txBox="1"/>
          <p:nvPr/>
        </p:nvSpPr>
        <p:spPr>
          <a:xfrm>
            <a:off x="1702233" y="3275089"/>
            <a:ext cx="5727165" cy="64249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Dataset organized into superfolders (D, P, W) and subfolders (Cracked/Uncracked)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Binary relabel: Cracked → class 0, Uncracked → class 1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Stratified 70/15/15 split preserving class ratios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Address imbalance: undersample Uncracked &amp; oversample Cracked in training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Persist splits via CSV for reproducibility</a:t>
            </a:r>
            <a:endParaRPr/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99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BEB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5"/>
          <p:cNvSpPr/>
          <p:nvPr/>
        </p:nvSpPr>
        <p:spPr>
          <a:xfrm>
            <a:off x="2353173" y="1360629"/>
            <a:ext cx="14645560" cy="1006709"/>
          </a:xfrm>
          <a:custGeom>
            <a:rect b="b" l="l" r="r" t="t"/>
            <a:pathLst>
              <a:path extrusionOk="0" h="1006709" w="13916490">
                <a:moveTo>
                  <a:pt x="0" y="0"/>
                </a:moveTo>
                <a:lnTo>
                  <a:pt x="13916490" y="0"/>
                </a:lnTo>
                <a:lnTo>
                  <a:pt x="13916490" y="1006709"/>
                </a:lnTo>
                <a:lnTo>
                  <a:pt x="0" y="10067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 b="-263999" l="0" r="0" t="-45904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-2057400" y="-1258963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-1702233" y="-903796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5"/>
          <p:cNvSpPr/>
          <p:nvPr/>
        </p:nvSpPr>
        <p:spPr>
          <a:xfrm>
            <a:off x="16230600" y="720090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5"/>
          <p:cNvSpPr/>
          <p:nvPr/>
        </p:nvSpPr>
        <p:spPr>
          <a:xfrm>
            <a:off x="16585767" y="7556067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8" name="Google Shape;178;p5"/>
          <p:cNvGrpSpPr/>
          <p:nvPr/>
        </p:nvGrpSpPr>
        <p:grpSpPr>
          <a:xfrm>
            <a:off x="12319137" y="9258300"/>
            <a:ext cx="3911463" cy="3911463"/>
            <a:chOff x="0" y="0"/>
            <a:chExt cx="812800" cy="812800"/>
          </a:xfrm>
        </p:grpSpPr>
        <p:sp>
          <p:nvSpPr>
            <p:cNvPr id="179" name="Google Shape;179;p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1C8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1" name="Google Shape;181;p5"/>
          <p:cNvSpPr/>
          <p:nvPr/>
        </p:nvSpPr>
        <p:spPr>
          <a:xfrm>
            <a:off x="16998733" y="7969033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5"/>
          <p:cNvSpPr/>
          <p:nvPr/>
        </p:nvSpPr>
        <p:spPr>
          <a:xfrm>
            <a:off x="-1289267" y="-490830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3" name="Google Shape;183;p5"/>
          <p:cNvGrpSpPr/>
          <p:nvPr/>
        </p:nvGrpSpPr>
        <p:grpSpPr>
          <a:xfrm>
            <a:off x="2129385" y="-2859528"/>
            <a:ext cx="3911463" cy="3911463"/>
            <a:chOff x="0" y="0"/>
            <a:chExt cx="812800" cy="812800"/>
          </a:xfrm>
        </p:grpSpPr>
        <p:sp>
          <p:nvSpPr>
            <p:cNvPr id="184" name="Google Shape;184;p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6" name="Google Shape;186;p5"/>
          <p:cNvSpPr txBox="1"/>
          <p:nvPr/>
        </p:nvSpPr>
        <p:spPr>
          <a:xfrm>
            <a:off x="1998007" y="1246563"/>
            <a:ext cx="15261293" cy="1120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CUSTOM DATASET &amp; DATALOADERS</a:t>
            </a:r>
            <a:endParaRPr/>
          </a:p>
        </p:txBody>
      </p:sp>
      <p:sp>
        <p:nvSpPr>
          <p:cNvPr id="187" name="Google Shape;187;p5"/>
          <p:cNvSpPr txBox="1"/>
          <p:nvPr/>
        </p:nvSpPr>
        <p:spPr>
          <a:xfrm>
            <a:off x="3235424" y="3694968"/>
            <a:ext cx="11817153" cy="35059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21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7807" lvl="1" marL="615614" marR="0" rtl="0" algn="l">
              <a:lnSpc>
                <a:spcPct val="13998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51"/>
              <a:buFont typeface="Arial"/>
              <a:buChar char="•"/>
            </a:pPr>
            <a:r>
              <a:rPr b="0" i="0" lang="en-US" sz="285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CustomImageDataset reads CSVs, loads images with PIL</a:t>
            </a:r>
            <a:endParaRPr/>
          </a:p>
          <a:p>
            <a:pPr indent="-307807" lvl="1" marL="615614" marR="0" rtl="0" algn="l">
              <a:lnSpc>
                <a:spcPct val="13998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51"/>
              <a:buFont typeface="Arial"/>
              <a:buChar char="•"/>
            </a:pPr>
            <a:r>
              <a:rPr b="0" i="0" lang="en-US" sz="285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Transform pipeline: Resize to 64×64 from 256x256 → Tensor → Normalize (ImageNet means/stds)</a:t>
            </a:r>
            <a:endParaRPr/>
          </a:p>
          <a:p>
            <a:pPr indent="-307807" lvl="1" marL="615614" marR="0" rtl="0" algn="l">
              <a:lnSpc>
                <a:spcPct val="13998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51"/>
              <a:buFont typeface="Arial"/>
              <a:buChar char="•"/>
            </a:pPr>
            <a:r>
              <a:rPr b="0" i="0" lang="en-US" sz="285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Batch size 32; shuffle training loader only</a:t>
            </a:r>
            <a:endParaRPr/>
          </a:p>
          <a:p>
            <a:pPr indent="-307807" lvl="1" marL="615614" marR="0" rtl="0" algn="l">
              <a:lnSpc>
                <a:spcPct val="13998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51"/>
              <a:buFont typeface="Arial"/>
              <a:buChar char="•"/>
            </a:pPr>
            <a:r>
              <a:rPr b="0" i="0" lang="en-US" sz="285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Prior distribution remains the same for validation &amp; test</a:t>
            </a:r>
            <a:endParaRPr/>
          </a:p>
          <a:p>
            <a:pPr indent="0" lvl="0" marL="0" marR="0" rtl="0" algn="l">
              <a:lnSpc>
                <a:spcPct val="13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5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BEB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6"/>
          <p:cNvSpPr/>
          <p:nvPr/>
        </p:nvSpPr>
        <p:spPr>
          <a:xfrm>
            <a:off x="-2057400" y="-1258963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6"/>
          <p:cNvSpPr/>
          <p:nvPr/>
        </p:nvSpPr>
        <p:spPr>
          <a:xfrm>
            <a:off x="-1702233" y="-903796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6"/>
          <p:cNvSpPr/>
          <p:nvPr/>
        </p:nvSpPr>
        <p:spPr>
          <a:xfrm>
            <a:off x="16230600" y="720090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6"/>
          <p:cNvSpPr/>
          <p:nvPr/>
        </p:nvSpPr>
        <p:spPr>
          <a:xfrm>
            <a:off x="16585767" y="7556067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6" name="Google Shape;196;p6"/>
          <p:cNvGrpSpPr/>
          <p:nvPr/>
        </p:nvGrpSpPr>
        <p:grpSpPr>
          <a:xfrm>
            <a:off x="12319137" y="9258300"/>
            <a:ext cx="3911463" cy="3911463"/>
            <a:chOff x="0" y="0"/>
            <a:chExt cx="812800" cy="812800"/>
          </a:xfrm>
        </p:grpSpPr>
        <p:sp>
          <p:nvSpPr>
            <p:cNvPr id="197" name="Google Shape;197;p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6"/>
          <p:cNvSpPr/>
          <p:nvPr/>
        </p:nvSpPr>
        <p:spPr>
          <a:xfrm>
            <a:off x="16998733" y="7969033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6"/>
          <p:cNvSpPr/>
          <p:nvPr/>
        </p:nvSpPr>
        <p:spPr>
          <a:xfrm>
            <a:off x="-1289267" y="-490830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1" name="Google Shape;201;p6"/>
          <p:cNvGrpSpPr/>
          <p:nvPr/>
        </p:nvGrpSpPr>
        <p:grpSpPr>
          <a:xfrm>
            <a:off x="2129385" y="-2859528"/>
            <a:ext cx="3911463" cy="3911463"/>
            <a:chOff x="0" y="0"/>
            <a:chExt cx="812800" cy="812800"/>
          </a:xfrm>
        </p:grpSpPr>
        <p:sp>
          <p:nvSpPr>
            <p:cNvPr id="202" name="Google Shape;202;p6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6"/>
          <p:cNvSpPr txBox="1"/>
          <p:nvPr/>
        </p:nvSpPr>
        <p:spPr>
          <a:xfrm>
            <a:off x="3136227" y="1268554"/>
            <a:ext cx="13162356" cy="1120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MODEL ARCHITECTURE </a:t>
            </a:r>
            <a:endParaRPr/>
          </a:p>
        </p:txBody>
      </p:sp>
      <p:grpSp>
        <p:nvGrpSpPr>
          <p:cNvPr id="205" name="Google Shape;205;p6"/>
          <p:cNvGrpSpPr/>
          <p:nvPr/>
        </p:nvGrpSpPr>
        <p:grpSpPr>
          <a:xfrm>
            <a:off x="5447048" y="2937578"/>
            <a:ext cx="10189752" cy="2902111"/>
            <a:chOff x="0" y="-38100"/>
            <a:chExt cx="2683721" cy="764342"/>
          </a:xfrm>
        </p:grpSpPr>
        <p:sp>
          <p:nvSpPr>
            <p:cNvPr id="206" name="Google Shape;206;p6"/>
            <p:cNvSpPr/>
            <p:nvPr/>
          </p:nvSpPr>
          <p:spPr>
            <a:xfrm>
              <a:off x="0" y="0"/>
              <a:ext cx="2683721" cy="726242"/>
            </a:xfrm>
            <a:custGeom>
              <a:rect b="b" l="l" r="r" t="t"/>
              <a:pathLst>
                <a:path extrusionOk="0" h="726242" w="2683721">
                  <a:moveTo>
                    <a:pt x="38749" y="0"/>
                  </a:moveTo>
                  <a:lnTo>
                    <a:pt x="2644972" y="0"/>
                  </a:lnTo>
                  <a:cubicBezTo>
                    <a:pt x="2666373" y="0"/>
                    <a:pt x="2683721" y="17348"/>
                    <a:pt x="2683721" y="38749"/>
                  </a:cubicBezTo>
                  <a:lnTo>
                    <a:pt x="2683721" y="687494"/>
                  </a:lnTo>
                  <a:cubicBezTo>
                    <a:pt x="2683721" y="697770"/>
                    <a:pt x="2679638" y="707626"/>
                    <a:pt x="2672372" y="714893"/>
                  </a:cubicBezTo>
                  <a:cubicBezTo>
                    <a:pt x="2665105" y="722160"/>
                    <a:pt x="2655249" y="726242"/>
                    <a:pt x="2644972" y="726242"/>
                  </a:cubicBezTo>
                  <a:lnTo>
                    <a:pt x="38749" y="726242"/>
                  </a:lnTo>
                  <a:cubicBezTo>
                    <a:pt x="28472" y="726242"/>
                    <a:pt x="18616" y="722160"/>
                    <a:pt x="11349" y="714893"/>
                  </a:cubicBezTo>
                  <a:cubicBezTo>
                    <a:pt x="4082" y="707626"/>
                    <a:pt x="0" y="697770"/>
                    <a:pt x="0" y="687494"/>
                  </a:cubicBezTo>
                  <a:lnTo>
                    <a:pt x="0" y="38749"/>
                  </a:lnTo>
                  <a:cubicBezTo>
                    <a:pt x="0" y="28472"/>
                    <a:pt x="4082" y="18616"/>
                    <a:pt x="11349" y="11349"/>
                  </a:cubicBezTo>
                  <a:cubicBezTo>
                    <a:pt x="18616" y="4082"/>
                    <a:pt x="28472" y="0"/>
                    <a:pt x="3874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6"/>
            <p:cNvSpPr txBox="1"/>
            <p:nvPr/>
          </p:nvSpPr>
          <p:spPr>
            <a:xfrm>
              <a:off x="0" y="-38100"/>
              <a:ext cx="2683721" cy="7643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8" name="Google Shape;208;p6"/>
          <p:cNvSpPr txBox="1"/>
          <p:nvPr/>
        </p:nvSpPr>
        <p:spPr>
          <a:xfrm>
            <a:off x="5830890" y="3086759"/>
            <a:ext cx="9317092" cy="31511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72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22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Convolutional Block </a:t>
            </a:r>
            <a:r>
              <a:rPr lang="en-US" sz="2222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(two identical layers)</a:t>
            </a:r>
            <a:endParaRPr/>
          </a:p>
          <a:p>
            <a:pPr indent="-239895" lvl="1" marL="479791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22"/>
              <a:buFont typeface="Arial"/>
              <a:buChar char="•"/>
            </a:pPr>
            <a:r>
              <a:rPr b="0" i="0" lang="en-US" sz="2222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Conv→BatchNorm→ReLU→MaxPool ×2 (32→64 channels, 3×3 kernels) two identical layers</a:t>
            </a:r>
            <a:endParaRPr/>
          </a:p>
          <a:p>
            <a:pPr indent="-239895" lvl="1" marL="479791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22"/>
              <a:buFont typeface="Arial"/>
              <a:buChar char="•"/>
            </a:pPr>
            <a:r>
              <a:rPr b="0" i="0" lang="en-US" sz="2222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Output feature map: 16×16×64</a:t>
            </a:r>
            <a:endParaRPr/>
          </a:p>
          <a:p>
            <a:pPr indent="-239895" lvl="1" marL="479791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22"/>
              <a:buFont typeface="Arial"/>
              <a:buChar char="•"/>
            </a:pPr>
            <a:r>
              <a:rPr b="0" i="0" lang="en-US" sz="2222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Parameters :19584</a:t>
            </a:r>
            <a:endParaRPr/>
          </a:p>
          <a:p>
            <a:pPr indent="0" lvl="0" marL="0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22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22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209" name="Google Shape;209;p6"/>
          <p:cNvGrpSpPr/>
          <p:nvPr/>
        </p:nvGrpSpPr>
        <p:grpSpPr>
          <a:xfrm>
            <a:off x="2651199" y="2921592"/>
            <a:ext cx="2550037" cy="2902111"/>
            <a:chOff x="0" y="-38100"/>
            <a:chExt cx="671615" cy="764342"/>
          </a:xfrm>
        </p:grpSpPr>
        <p:sp>
          <p:nvSpPr>
            <p:cNvPr id="210" name="Google Shape;210;p6"/>
            <p:cNvSpPr/>
            <p:nvPr/>
          </p:nvSpPr>
          <p:spPr>
            <a:xfrm>
              <a:off x="0" y="0"/>
              <a:ext cx="671615" cy="726242"/>
            </a:xfrm>
            <a:custGeom>
              <a:rect b="b" l="l" r="r" t="t"/>
              <a:pathLst>
                <a:path extrusionOk="0" h="726242" w="671615">
                  <a:moveTo>
                    <a:pt x="154836" y="0"/>
                  </a:moveTo>
                  <a:lnTo>
                    <a:pt x="516779" y="0"/>
                  </a:lnTo>
                  <a:cubicBezTo>
                    <a:pt x="602292" y="0"/>
                    <a:pt x="671615" y="69322"/>
                    <a:pt x="671615" y="154836"/>
                  </a:cubicBezTo>
                  <a:lnTo>
                    <a:pt x="671615" y="571406"/>
                  </a:lnTo>
                  <a:cubicBezTo>
                    <a:pt x="671615" y="656919"/>
                    <a:pt x="602292" y="726242"/>
                    <a:pt x="516779" y="726242"/>
                  </a:cubicBezTo>
                  <a:lnTo>
                    <a:pt x="154836" y="726242"/>
                  </a:lnTo>
                  <a:cubicBezTo>
                    <a:pt x="69322" y="726242"/>
                    <a:pt x="0" y="656919"/>
                    <a:pt x="0" y="571406"/>
                  </a:cubicBezTo>
                  <a:lnTo>
                    <a:pt x="0" y="154836"/>
                  </a:lnTo>
                  <a:cubicBezTo>
                    <a:pt x="0" y="69322"/>
                    <a:pt x="69322" y="0"/>
                    <a:pt x="15483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6"/>
            <p:cNvSpPr txBox="1"/>
            <p:nvPr/>
          </p:nvSpPr>
          <p:spPr>
            <a:xfrm>
              <a:off x="0" y="-38100"/>
              <a:ext cx="671615" cy="7643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2" name="Google Shape;212;p6"/>
          <p:cNvSpPr txBox="1"/>
          <p:nvPr/>
        </p:nvSpPr>
        <p:spPr>
          <a:xfrm>
            <a:off x="3136227" y="3603714"/>
            <a:ext cx="1579982" cy="1543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01</a:t>
            </a:r>
            <a:endParaRPr/>
          </a:p>
        </p:txBody>
      </p:sp>
      <p:grpSp>
        <p:nvGrpSpPr>
          <p:cNvPr id="213" name="Google Shape;213;p6"/>
          <p:cNvGrpSpPr/>
          <p:nvPr/>
        </p:nvGrpSpPr>
        <p:grpSpPr>
          <a:xfrm>
            <a:off x="5447048" y="6063440"/>
            <a:ext cx="10189752" cy="2902111"/>
            <a:chOff x="0" y="-38100"/>
            <a:chExt cx="2683721" cy="764342"/>
          </a:xfrm>
        </p:grpSpPr>
        <p:sp>
          <p:nvSpPr>
            <p:cNvPr id="214" name="Google Shape;214;p6"/>
            <p:cNvSpPr/>
            <p:nvPr/>
          </p:nvSpPr>
          <p:spPr>
            <a:xfrm>
              <a:off x="0" y="0"/>
              <a:ext cx="2683721" cy="726242"/>
            </a:xfrm>
            <a:custGeom>
              <a:rect b="b" l="l" r="r" t="t"/>
              <a:pathLst>
                <a:path extrusionOk="0" h="726242" w="2683721">
                  <a:moveTo>
                    <a:pt x="38749" y="0"/>
                  </a:moveTo>
                  <a:lnTo>
                    <a:pt x="2644972" y="0"/>
                  </a:lnTo>
                  <a:cubicBezTo>
                    <a:pt x="2666373" y="0"/>
                    <a:pt x="2683721" y="17348"/>
                    <a:pt x="2683721" y="38749"/>
                  </a:cubicBezTo>
                  <a:lnTo>
                    <a:pt x="2683721" y="687494"/>
                  </a:lnTo>
                  <a:cubicBezTo>
                    <a:pt x="2683721" y="697770"/>
                    <a:pt x="2679638" y="707626"/>
                    <a:pt x="2672372" y="714893"/>
                  </a:cubicBezTo>
                  <a:cubicBezTo>
                    <a:pt x="2665105" y="722160"/>
                    <a:pt x="2655249" y="726242"/>
                    <a:pt x="2644972" y="726242"/>
                  </a:cubicBezTo>
                  <a:lnTo>
                    <a:pt x="38749" y="726242"/>
                  </a:lnTo>
                  <a:cubicBezTo>
                    <a:pt x="28472" y="726242"/>
                    <a:pt x="18616" y="722160"/>
                    <a:pt x="11349" y="714893"/>
                  </a:cubicBezTo>
                  <a:cubicBezTo>
                    <a:pt x="4082" y="707626"/>
                    <a:pt x="0" y="697770"/>
                    <a:pt x="0" y="687494"/>
                  </a:cubicBezTo>
                  <a:lnTo>
                    <a:pt x="0" y="38749"/>
                  </a:lnTo>
                  <a:cubicBezTo>
                    <a:pt x="0" y="28472"/>
                    <a:pt x="4082" y="18616"/>
                    <a:pt x="11349" y="11349"/>
                  </a:cubicBezTo>
                  <a:cubicBezTo>
                    <a:pt x="18616" y="4082"/>
                    <a:pt x="28472" y="0"/>
                    <a:pt x="3874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6"/>
            <p:cNvSpPr txBox="1"/>
            <p:nvPr/>
          </p:nvSpPr>
          <p:spPr>
            <a:xfrm>
              <a:off x="0" y="-38100"/>
              <a:ext cx="2683721" cy="7643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6" name="Google Shape;216;p6"/>
          <p:cNvSpPr txBox="1"/>
          <p:nvPr/>
        </p:nvSpPr>
        <p:spPr>
          <a:xfrm>
            <a:off x="5935867" y="6546136"/>
            <a:ext cx="9212114" cy="1973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22" u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Fully Connected Block</a:t>
            </a:r>
            <a:endParaRPr/>
          </a:p>
          <a:p>
            <a:pPr indent="-239895" lvl="1" marL="479790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22"/>
              <a:buFont typeface="Arial"/>
              <a:buChar char="•"/>
            </a:pPr>
            <a:r>
              <a:rPr b="0" i="0" lang="en-US" sz="2222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Flatten → Linear(16 384→24) → ReLU </a:t>
            </a:r>
            <a:endParaRPr/>
          </a:p>
          <a:p>
            <a:pPr indent="-239895" lvl="1" marL="479790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22"/>
              <a:buFont typeface="Arial"/>
              <a:buChar char="•"/>
            </a:pPr>
            <a:r>
              <a:rPr b="0" i="0" lang="en-US" sz="2222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Dropout(0.5) → Linear(24→1) → Sigmoid</a:t>
            </a:r>
            <a:endParaRPr/>
          </a:p>
          <a:p>
            <a:pPr indent="-239895" lvl="1" marL="479790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22"/>
              <a:buFont typeface="Arial"/>
              <a:buChar char="•"/>
            </a:pPr>
            <a:r>
              <a:rPr b="0" i="0" lang="en-US" sz="2222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Total parameters: ~413 K</a:t>
            </a:r>
            <a:endParaRPr/>
          </a:p>
          <a:p>
            <a:pPr indent="0" lvl="0" marL="0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22" u="none" strike="noStrike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217" name="Google Shape;217;p6"/>
          <p:cNvGrpSpPr/>
          <p:nvPr/>
        </p:nvGrpSpPr>
        <p:grpSpPr>
          <a:xfrm>
            <a:off x="2651199" y="6047453"/>
            <a:ext cx="2550037" cy="2902111"/>
            <a:chOff x="0" y="-38100"/>
            <a:chExt cx="671615" cy="764342"/>
          </a:xfrm>
        </p:grpSpPr>
        <p:sp>
          <p:nvSpPr>
            <p:cNvPr id="218" name="Google Shape;218;p6"/>
            <p:cNvSpPr/>
            <p:nvPr/>
          </p:nvSpPr>
          <p:spPr>
            <a:xfrm>
              <a:off x="0" y="0"/>
              <a:ext cx="671615" cy="726242"/>
            </a:xfrm>
            <a:custGeom>
              <a:rect b="b" l="l" r="r" t="t"/>
              <a:pathLst>
                <a:path extrusionOk="0" h="726242" w="671615">
                  <a:moveTo>
                    <a:pt x="154836" y="0"/>
                  </a:moveTo>
                  <a:lnTo>
                    <a:pt x="516779" y="0"/>
                  </a:lnTo>
                  <a:cubicBezTo>
                    <a:pt x="602292" y="0"/>
                    <a:pt x="671615" y="69322"/>
                    <a:pt x="671615" y="154836"/>
                  </a:cubicBezTo>
                  <a:lnTo>
                    <a:pt x="671615" y="571406"/>
                  </a:lnTo>
                  <a:cubicBezTo>
                    <a:pt x="671615" y="656919"/>
                    <a:pt x="602292" y="726242"/>
                    <a:pt x="516779" y="726242"/>
                  </a:cubicBezTo>
                  <a:lnTo>
                    <a:pt x="154836" y="726242"/>
                  </a:lnTo>
                  <a:cubicBezTo>
                    <a:pt x="69322" y="726242"/>
                    <a:pt x="0" y="656919"/>
                    <a:pt x="0" y="571406"/>
                  </a:cubicBezTo>
                  <a:lnTo>
                    <a:pt x="0" y="154836"/>
                  </a:lnTo>
                  <a:cubicBezTo>
                    <a:pt x="0" y="69322"/>
                    <a:pt x="69322" y="0"/>
                    <a:pt x="15483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6"/>
            <p:cNvSpPr txBox="1"/>
            <p:nvPr/>
          </p:nvSpPr>
          <p:spPr>
            <a:xfrm>
              <a:off x="0" y="-38100"/>
              <a:ext cx="671615" cy="7643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0" name="Google Shape;220;p6"/>
          <p:cNvSpPr txBox="1"/>
          <p:nvPr/>
        </p:nvSpPr>
        <p:spPr>
          <a:xfrm>
            <a:off x="3136227" y="6729576"/>
            <a:ext cx="1579982" cy="1543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02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BEB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7"/>
          <p:cNvSpPr txBox="1"/>
          <p:nvPr/>
        </p:nvSpPr>
        <p:spPr>
          <a:xfrm>
            <a:off x="1771441" y="1460641"/>
            <a:ext cx="16516559" cy="1120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LOSS FUNCTION &amp; EVALUATION METRICS</a:t>
            </a:r>
            <a:endParaRPr/>
          </a:p>
        </p:txBody>
      </p:sp>
      <p:sp>
        <p:nvSpPr>
          <p:cNvPr id="226" name="Google Shape;226;p7"/>
          <p:cNvSpPr/>
          <p:nvPr/>
        </p:nvSpPr>
        <p:spPr>
          <a:xfrm>
            <a:off x="-2057400" y="-1258963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7"/>
          <p:cNvSpPr/>
          <p:nvPr/>
        </p:nvSpPr>
        <p:spPr>
          <a:xfrm>
            <a:off x="-1702233" y="-903796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7"/>
          <p:cNvSpPr/>
          <p:nvPr/>
        </p:nvSpPr>
        <p:spPr>
          <a:xfrm>
            <a:off x="16230600" y="720090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7"/>
          <p:cNvSpPr/>
          <p:nvPr/>
        </p:nvSpPr>
        <p:spPr>
          <a:xfrm>
            <a:off x="16585767" y="7556067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0" name="Google Shape;230;p7"/>
          <p:cNvGrpSpPr/>
          <p:nvPr/>
        </p:nvGrpSpPr>
        <p:grpSpPr>
          <a:xfrm>
            <a:off x="12319137" y="9258300"/>
            <a:ext cx="3911463" cy="3911463"/>
            <a:chOff x="0" y="0"/>
            <a:chExt cx="812800" cy="812800"/>
          </a:xfrm>
        </p:grpSpPr>
        <p:sp>
          <p:nvSpPr>
            <p:cNvPr id="231" name="Google Shape;231;p7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3" name="Google Shape;233;p7"/>
          <p:cNvSpPr/>
          <p:nvPr/>
        </p:nvSpPr>
        <p:spPr>
          <a:xfrm>
            <a:off x="16998733" y="7969033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7"/>
          <p:cNvSpPr/>
          <p:nvPr/>
        </p:nvSpPr>
        <p:spPr>
          <a:xfrm>
            <a:off x="-1289267" y="-490830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5" name="Google Shape;235;p7"/>
          <p:cNvGrpSpPr/>
          <p:nvPr/>
        </p:nvGrpSpPr>
        <p:grpSpPr>
          <a:xfrm>
            <a:off x="2129385" y="-2859528"/>
            <a:ext cx="3911463" cy="3911463"/>
            <a:chOff x="0" y="0"/>
            <a:chExt cx="812800" cy="812800"/>
          </a:xfrm>
        </p:grpSpPr>
        <p:sp>
          <p:nvSpPr>
            <p:cNvPr id="236" name="Google Shape;236;p7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8" name="Google Shape;238;p7"/>
          <p:cNvSpPr txBox="1"/>
          <p:nvPr/>
        </p:nvSpPr>
        <p:spPr>
          <a:xfrm>
            <a:off x="4057223" y="3388360"/>
            <a:ext cx="10173554" cy="543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21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Focal Loss (α=0.75, γ=2.0) to adress the imbalance focusing on the on challenging missclassified samples.</a:t>
            </a:r>
            <a:endParaRPr/>
          </a:p>
          <a:p>
            <a:pPr indent="0" lvl="0" marL="0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99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Primary metrics: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Recall (sensitivity to detect cracks)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Precision (minimize false alarms)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F1-score (balance between precision &amp; recall)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AUC-ROC (class separation ability)</a:t>
            </a:r>
            <a:endParaRPr/>
          </a:p>
          <a:p>
            <a:pPr indent="-302260" lvl="1" marL="604519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Accuracy computed but de-emphasized due to imbalance</a:t>
            </a:r>
            <a:endParaRPr/>
          </a:p>
          <a:p>
            <a:pPr indent="0" lvl="0" marL="0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99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BEB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8"/>
          <p:cNvSpPr/>
          <p:nvPr/>
        </p:nvSpPr>
        <p:spPr>
          <a:xfrm>
            <a:off x="-2057400" y="-1258963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8"/>
          <p:cNvSpPr/>
          <p:nvPr/>
        </p:nvSpPr>
        <p:spPr>
          <a:xfrm>
            <a:off x="-1702233" y="-903796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8"/>
          <p:cNvSpPr/>
          <p:nvPr/>
        </p:nvSpPr>
        <p:spPr>
          <a:xfrm>
            <a:off x="16230600" y="720090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8"/>
          <p:cNvSpPr/>
          <p:nvPr/>
        </p:nvSpPr>
        <p:spPr>
          <a:xfrm>
            <a:off x="16585767" y="7556067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7" name="Google Shape;247;p8"/>
          <p:cNvGrpSpPr/>
          <p:nvPr/>
        </p:nvGrpSpPr>
        <p:grpSpPr>
          <a:xfrm>
            <a:off x="12319137" y="9258300"/>
            <a:ext cx="3911463" cy="3911463"/>
            <a:chOff x="0" y="0"/>
            <a:chExt cx="812800" cy="812800"/>
          </a:xfrm>
        </p:grpSpPr>
        <p:sp>
          <p:nvSpPr>
            <p:cNvPr id="248" name="Google Shape;248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0" name="Google Shape;250;p8"/>
          <p:cNvSpPr/>
          <p:nvPr/>
        </p:nvSpPr>
        <p:spPr>
          <a:xfrm>
            <a:off x="16998733" y="7969033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8"/>
          <p:cNvSpPr/>
          <p:nvPr/>
        </p:nvSpPr>
        <p:spPr>
          <a:xfrm>
            <a:off x="-1289267" y="-490830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2" name="Google Shape;252;p8"/>
          <p:cNvGrpSpPr/>
          <p:nvPr/>
        </p:nvGrpSpPr>
        <p:grpSpPr>
          <a:xfrm>
            <a:off x="2129385" y="-2859528"/>
            <a:ext cx="3911463" cy="3911463"/>
            <a:chOff x="0" y="0"/>
            <a:chExt cx="812800" cy="812800"/>
          </a:xfrm>
        </p:grpSpPr>
        <p:sp>
          <p:nvSpPr>
            <p:cNvPr id="253" name="Google Shape;253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5" name="Google Shape;255;p8"/>
          <p:cNvSpPr txBox="1"/>
          <p:nvPr/>
        </p:nvSpPr>
        <p:spPr>
          <a:xfrm>
            <a:off x="3394417" y="1268554"/>
            <a:ext cx="15922257" cy="1120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 u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EPOCH ANALYSIS &amp; RESULTS </a:t>
            </a:r>
            <a:endParaRPr/>
          </a:p>
        </p:txBody>
      </p:sp>
      <p:grpSp>
        <p:nvGrpSpPr>
          <p:cNvPr id="256" name="Google Shape;256;p8"/>
          <p:cNvGrpSpPr/>
          <p:nvPr/>
        </p:nvGrpSpPr>
        <p:grpSpPr>
          <a:xfrm>
            <a:off x="3546186" y="3174466"/>
            <a:ext cx="5195025" cy="6083834"/>
            <a:chOff x="0" y="-38100"/>
            <a:chExt cx="1368237" cy="1602327"/>
          </a:xfrm>
        </p:grpSpPr>
        <p:sp>
          <p:nvSpPr>
            <p:cNvPr id="257" name="Google Shape;257;p8"/>
            <p:cNvSpPr/>
            <p:nvPr/>
          </p:nvSpPr>
          <p:spPr>
            <a:xfrm>
              <a:off x="0" y="0"/>
              <a:ext cx="1368237" cy="1564227"/>
            </a:xfrm>
            <a:custGeom>
              <a:rect b="b" l="l" r="r" t="t"/>
              <a:pathLst>
                <a:path extrusionOk="0" h="1564227" w="1368237">
                  <a:moveTo>
                    <a:pt x="47688" y="0"/>
                  </a:moveTo>
                  <a:lnTo>
                    <a:pt x="1320549" y="0"/>
                  </a:lnTo>
                  <a:cubicBezTo>
                    <a:pt x="1346886" y="0"/>
                    <a:pt x="1368237" y="21351"/>
                    <a:pt x="1368237" y="47688"/>
                  </a:cubicBezTo>
                  <a:lnTo>
                    <a:pt x="1368237" y="1516538"/>
                  </a:lnTo>
                  <a:cubicBezTo>
                    <a:pt x="1368237" y="1529186"/>
                    <a:pt x="1363213" y="1541316"/>
                    <a:pt x="1354270" y="1550259"/>
                  </a:cubicBezTo>
                  <a:cubicBezTo>
                    <a:pt x="1345326" y="1559202"/>
                    <a:pt x="1333197" y="1564227"/>
                    <a:pt x="1320549" y="1564227"/>
                  </a:cubicBezTo>
                  <a:lnTo>
                    <a:pt x="47688" y="1564227"/>
                  </a:lnTo>
                  <a:cubicBezTo>
                    <a:pt x="35041" y="1564227"/>
                    <a:pt x="22911" y="1559202"/>
                    <a:pt x="13968" y="1550259"/>
                  </a:cubicBezTo>
                  <a:cubicBezTo>
                    <a:pt x="5024" y="1541316"/>
                    <a:pt x="0" y="1529186"/>
                    <a:pt x="0" y="1516538"/>
                  </a:cubicBezTo>
                  <a:lnTo>
                    <a:pt x="0" y="47688"/>
                  </a:lnTo>
                  <a:cubicBezTo>
                    <a:pt x="0" y="21351"/>
                    <a:pt x="21351" y="0"/>
                    <a:pt x="47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8"/>
            <p:cNvSpPr txBox="1"/>
            <p:nvPr/>
          </p:nvSpPr>
          <p:spPr>
            <a:xfrm>
              <a:off x="0" y="-38100"/>
              <a:ext cx="1368237" cy="16023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9" name="Google Shape;259;p8"/>
          <p:cNvGrpSpPr/>
          <p:nvPr/>
        </p:nvGrpSpPr>
        <p:grpSpPr>
          <a:xfrm>
            <a:off x="2282605" y="3660637"/>
            <a:ext cx="1050583" cy="1050583"/>
            <a:chOff x="0" y="0"/>
            <a:chExt cx="812800" cy="812800"/>
          </a:xfrm>
        </p:grpSpPr>
        <p:sp>
          <p:nvSpPr>
            <p:cNvPr id="260" name="Google Shape;260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2" name="Google Shape;262;p8"/>
          <p:cNvSpPr/>
          <p:nvPr/>
        </p:nvSpPr>
        <p:spPr>
          <a:xfrm>
            <a:off x="2485128" y="3591960"/>
            <a:ext cx="645538" cy="1000545"/>
          </a:xfrm>
          <a:custGeom>
            <a:rect b="b" l="l" r="r" t="t"/>
            <a:pathLst>
              <a:path extrusionOk="0" h="1000545" w="645538">
                <a:moveTo>
                  <a:pt x="0" y="0"/>
                </a:moveTo>
                <a:lnTo>
                  <a:pt x="645538" y="0"/>
                </a:lnTo>
                <a:lnTo>
                  <a:pt x="645538" y="1000546"/>
                </a:lnTo>
                <a:lnTo>
                  <a:pt x="0" y="10005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8"/>
          <p:cNvSpPr txBox="1"/>
          <p:nvPr/>
        </p:nvSpPr>
        <p:spPr>
          <a:xfrm>
            <a:off x="3661198" y="4138303"/>
            <a:ext cx="4965001" cy="3505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42004" lvl="1" marL="484008" marR="0" rtl="0" algn="just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Nunito"/>
              <a:buAutoNum type="arabicPeriod"/>
            </a:pPr>
            <a:r>
              <a:rPr b="0" i="0" lang="en-US" sz="224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Trainingphase: forward→FocalLoss→backward→Adam step</a:t>
            </a:r>
            <a:endParaRPr/>
          </a:p>
          <a:p>
            <a:pPr indent="-242004" lvl="1" marL="484008" marR="0" rtl="0" algn="just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Nunito"/>
              <a:buAutoNum type="arabicPeriod"/>
            </a:pPr>
            <a:r>
              <a:rPr b="0" i="0" lang="en-US" sz="224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Validation phase: compute loss &amp; metrics (no gradient)</a:t>
            </a:r>
            <a:endParaRPr/>
          </a:p>
          <a:p>
            <a:pPr indent="-242004" lvl="1" marL="484008" marR="0" rtl="0" algn="just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Nunito"/>
              <a:buAutoNum type="arabicPeriod"/>
            </a:pPr>
            <a:r>
              <a:rPr b="0" i="0" lang="en-US" sz="224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Checkpointing: save best F1 model</a:t>
            </a:r>
            <a:endParaRPr/>
          </a:p>
          <a:p>
            <a:pPr indent="-242004" lvl="1" marL="484008" marR="0" rtl="0" algn="just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Nunito"/>
              <a:buAutoNum type="arabicPeriod"/>
            </a:pPr>
            <a:r>
              <a:rPr b="0" i="0" lang="en-US" sz="224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Early stopping: stop if F1 not improved for 5 epochs</a:t>
            </a:r>
            <a:endParaRPr/>
          </a:p>
          <a:p>
            <a:pPr indent="0" lvl="0" marL="0" marR="0" rtl="0" algn="just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4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264" name="Google Shape;264;p8"/>
          <p:cNvGrpSpPr/>
          <p:nvPr/>
        </p:nvGrpSpPr>
        <p:grpSpPr>
          <a:xfrm>
            <a:off x="10806922" y="3174466"/>
            <a:ext cx="5195025" cy="6083834"/>
            <a:chOff x="0" y="-38100"/>
            <a:chExt cx="1368237" cy="1602327"/>
          </a:xfrm>
        </p:grpSpPr>
        <p:sp>
          <p:nvSpPr>
            <p:cNvPr id="265" name="Google Shape;265;p8"/>
            <p:cNvSpPr/>
            <p:nvPr/>
          </p:nvSpPr>
          <p:spPr>
            <a:xfrm>
              <a:off x="0" y="0"/>
              <a:ext cx="1368237" cy="1564227"/>
            </a:xfrm>
            <a:custGeom>
              <a:rect b="b" l="l" r="r" t="t"/>
              <a:pathLst>
                <a:path extrusionOk="0" h="1564227" w="1368237">
                  <a:moveTo>
                    <a:pt x="47688" y="0"/>
                  </a:moveTo>
                  <a:lnTo>
                    <a:pt x="1320549" y="0"/>
                  </a:lnTo>
                  <a:cubicBezTo>
                    <a:pt x="1346886" y="0"/>
                    <a:pt x="1368237" y="21351"/>
                    <a:pt x="1368237" y="47688"/>
                  </a:cubicBezTo>
                  <a:lnTo>
                    <a:pt x="1368237" y="1516538"/>
                  </a:lnTo>
                  <a:cubicBezTo>
                    <a:pt x="1368237" y="1529186"/>
                    <a:pt x="1363213" y="1541316"/>
                    <a:pt x="1354270" y="1550259"/>
                  </a:cubicBezTo>
                  <a:cubicBezTo>
                    <a:pt x="1345326" y="1559202"/>
                    <a:pt x="1333197" y="1564227"/>
                    <a:pt x="1320549" y="1564227"/>
                  </a:cubicBezTo>
                  <a:lnTo>
                    <a:pt x="47688" y="1564227"/>
                  </a:lnTo>
                  <a:cubicBezTo>
                    <a:pt x="35041" y="1564227"/>
                    <a:pt x="22911" y="1559202"/>
                    <a:pt x="13968" y="1550259"/>
                  </a:cubicBezTo>
                  <a:cubicBezTo>
                    <a:pt x="5024" y="1541316"/>
                    <a:pt x="0" y="1529186"/>
                    <a:pt x="0" y="1516538"/>
                  </a:cubicBezTo>
                  <a:lnTo>
                    <a:pt x="0" y="47688"/>
                  </a:lnTo>
                  <a:cubicBezTo>
                    <a:pt x="0" y="21351"/>
                    <a:pt x="21351" y="0"/>
                    <a:pt x="47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8"/>
            <p:cNvSpPr txBox="1"/>
            <p:nvPr/>
          </p:nvSpPr>
          <p:spPr>
            <a:xfrm>
              <a:off x="0" y="-38100"/>
              <a:ext cx="1368237" cy="16023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7" name="Google Shape;267;p8"/>
          <p:cNvGrpSpPr/>
          <p:nvPr/>
        </p:nvGrpSpPr>
        <p:grpSpPr>
          <a:xfrm>
            <a:off x="9546789" y="3660637"/>
            <a:ext cx="1050583" cy="1050583"/>
            <a:chOff x="0" y="0"/>
            <a:chExt cx="812800" cy="812800"/>
          </a:xfrm>
        </p:grpSpPr>
        <p:sp>
          <p:nvSpPr>
            <p:cNvPr id="268" name="Google Shape;268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464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0" name="Google Shape;270;p8"/>
          <p:cNvSpPr/>
          <p:nvPr/>
        </p:nvSpPr>
        <p:spPr>
          <a:xfrm>
            <a:off x="9749311" y="3591960"/>
            <a:ext cx="645538" cy="1000545"/>
          </a:xfrm>
          <a:custGeom>
            <a:rect b="b" l="l" r="r" t="t"/>
            <a:pathLst>
              <a:path extrusionOk="0" h="1000545" w="645538">
                <a:moveTo>
                  <a:pt x="0" y="0"/>
                </a:moveTo>
                <a:lnTo>
                  <a:pt x="645538" y="0"/>
                </a:lnTo>
                <a:lnTo>
                  <a:pt x="645538" y="1000546"/>
                </a:lnTo>
                <a:lnTo>
                  <a:pt x="0" y="10005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8"/>
          <p:cNvSpPr txBox="1"/>
          <p:nvPr/>
        </p:nvSpPr>
        <p:spPr>
          <a:xfrm>
            <a:off x="11185304" y="3626669"/>
            <a:ext cx="4450467" cy="42864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74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42004" lvl="1" marL="484008" marR="0" rtl="0" algn="l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Nunito"/>
              <a:buAutoNum type="arabicPeriod"/>
            </a:pPr>
            <a:r>
              <a:rPr b="0" i="0" lang="en-US" sz="224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Epochs 0–2: underfitting, only majority class predicted.</a:t>
            </a:r>
            <a:endParaRPr/>
          </a:p>
          <a:p>
            <a:pPr indent="-242004" lvl="1" marL="484008" marR="0" rtl="0" algn="l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Nunito"/>
              <a:buAutoNum type="arabicPeriod"/>
            </a:pPr>
            <a:r>
              <a:rPr b="0" i="0" lang="en-US" sz="224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Epochs 3–10: recall →13%,  F1 →0.24; high precision maintained; AUC→0.67</a:t>
            </a:r>
            <a:endParaRPr/>
          </a:p>
          <a:p>
            <a:pPr indent="-242004" lvl="1" marL="484008" marR="0" rtl="0" algn="l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Nunito"/>
              <a:buAutoNum type="arabicPeriod"/>
            </a:pPr>
            <a:r>
              <a:rPr b="0" i="0" lang="en-US" sz="224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Epochs 11-15 : recall  →28%, F1 →0.43, AUC  →69%</a:t>
            </a:r>
            <a:endParaRPr/>
          </a:p>
          <a:p>
            <a:pPr indent="-242004" lvl="1" marL="484008" marR="0" rtl="0" algn="l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41"/>
              <a:buFont typeface="Nunito"/>
              <a:buAutoNum type="arabicPeriod"/>
            </a:pPr>
            <a:r>
              <a:rPr b="0" i="0" lang="en-US" sz="2241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Epochs 21 Highest recall  →41%</a:t>
            </a:r>
            <a:endParaRPr/>
          </a:p>
          <a:p>
            <a:pPr indent="0" lvl="0" marL="0" marR="0" rtl="0" algn="just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41" u="none" strike="noStrike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BEB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9"/>
          <p:cNvSpPr/>
          <p:nvPr/>
        </p:nvSpPr>
        <p:spPr>
          <a:xfrm>
            <a:off x="-2057400" y="-1258963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9"/>
          <p:cNvSpPr/>
          <p:nvPr/>
        </p:nvSpPr>
        <p:spPr>
          <a:xfrm>
            <a:off x="-1702233" y="-903796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9"/>
          <p:cNvSpPr/>
          <p:nvPr/>
        </p:nvSpPr>
        <p:spPr>
          <a:xfrm>
            <a:off x="16230600" y="720090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9"/>
          <p:cNvSpPr/>
          <p:nvPr/>
        </p:nvSpPr>
        <p:spPr>
          <a:xfrm>
            <a:off x="16585767" y="7556067"/>
            <a:ext cx="3404467" cy="3404467"/>
          </a:xfrm>
          <a:custGeom>
            <a:rect b="b" l="l" r="r" t="t"/>
            <a:pathLst>
              <a:path extrusionOk="0" h="3404467" w="3404467">
                <a:moveTo>
                  <a:pt x="0" y="0"/>
                </a:moveTo>
                <a:lnTo>
                  <a:pt x="3404466" y="0"/>
                </a:lnTo>
                <a:lnTo>
                  <a:pt x="3404466" y="3404466"/>
                </a:lnTo>
                <a:lnTo>
                  <a:pt x="0" y="3404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0" name="Google Shape;280;p9"/>
          <p:cNvGrpSpPr/>
          <p:nvPr/>
        </p:nvGrpSpPr>
        <p:grpSpPr>
          <a:xfrm>
            <a:off x="12319137" y="9258300"/>
            <a:ext cx="3911463" cy="3911463"/>
            <a:chOff x="0" y="0"/>
            <a:chExt cx="812800" cy="812800"/>
          </a:xfrm>
        </p:grpSpPr>
        <p:sp>
          <p:nvSpPr>
            <p:cNvPr id="281" name="Google Shape;281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6ADB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3" name="Google Shape;283;p9"/>
          <p:cNvSpPr/>
          <p:nvPr/>
        </p:nvSpPr>
        <p:spPr>
          <a:xfrm>
            <a:off x="16998733" y="7969033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9"/>
          <p:cNvSpPr/>
          <p:nvPr/>
        </p:nvSpPr>
        <p:spPr>
          <a:xfrm>
            <a:off x="-1289267" y="-490830"/>
            <a:ext cx="2578533" cy="2578533"/>
          </a:xfrm>
          <a:custGeom>
            <a:rect b="b" l="l" r="r" t="t"/>
            <a:pathLst>
              <a:path extrusionOk="0" h="2578533" w="2578533">
                <a:moveTo>
                  <a:pt x="0" y="0"/>
                </a:moveTo>
                <a:lnTo>
                  <a:pt x="2578534" y="0"/>
                </a:lnTo>
                <a:lnTo>
                  <a:pt x="2578534" y="2578534"/>
                </a:lnTo>
                <a:lnTo>
                  <a:pt x="0" y="25785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5" name="Google Shape;285;p9"/>
          <p:cNvGrpSpPr/>
          <p:nvPr/>
        </p:nvGrpSpPr>
        <p:grpSpPr>
          <a:xfrm>
            <a:off x="2129385" y="-2859528"/>
            <a:ext cx="3911463" cy="3911463"/>
            <a:chOff x="0" y="0"/>
            <a:chExt cx="812800" cy="812800"/>
          </a:xfrm>
        </p:grpSpPr>
        <p:sp>
          <p:nvSpPr>
            <p:cNvPr id="286" name="Google Shape;286;p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C08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8" name="Google Shape;288;p9"/>
          <p:cNvSpPr txBox="1"/>
          <p:nvPr/>
        </p:nvSpPr>
        <p:spPr>
          <a:xfrm>
            <a:off x="3067565" y="1559206"/>
            <a:ext cx="13269050" cy="1120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TRANSFER LEARNING</a:t>
            </a:r>
            <a:endParaRPr/>
          </a:p>
        </p:txBody>
      </p:sp>
      <p:sp>
        <p:nvSpPr>
          <p:cNvPr id="289" name="Google Shape;289;p9"/>
          <p:cNvSpPr txBox="1"/>
          <p:nvPr/>
        </p:nvSpPr>
        <p:spPr>
          <a:xfrm>
            <a:off x="2129385" y="3647628"/>
            <a:ext cx="14686047" cy="3948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1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Early ResNet18 layers are frozen to retain general image features, while later layers and a custom classifier are fine-tuned.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Fine-tuning and careful hyperparameter selection are critical for adapting the model to domain-specific patterns and maximizing recall.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Classified a cracked image correctly with confidence 0.49, further tuning is considered necessary.</a:t>
            </a:r>
            <a:endParaRPr/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99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User</dc:creator>
</cp:coreProperties>
</file>